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1200" r:id="rId2"/>
  </p:sldIdLst>
  <p:sldSz cx="10907713" cy="77755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3" userDrawn="1">
          <p15:clr>
            <a:srgbClr val="A4A3A4"/>
          </p15:clr>
        </p15:guide>
        <p15:guide id="3" pos="6452" userDrawn="1">
          <p15:clr>
            <a:srgbClr val="A4A3A4"/>
          </p15:clr>
        </p15:guide>
        <p15:guide id="4" pos="419" userDrawn="1">
          <p15:clr>
            <a:srgbClr val="A4A3A4"/>
          </p15:clr>
        </p15:guide>
        <p15:guide id="5" pos="3277" userDrawn="1">
          <p15:clr>
            <a:srgbClr val="A4A3A4"/>
          </p15:clr>
        </p15:guide>
        <p15:guide id="6" pos="3776" userDrawn="1">
          <p15:clr>
            <a:srgbClr val="A4A3A4"/>
          </p15:clr>
        </p15:guide>
        <p15:guide id="7" orient="horz" pos="1360" userDrawn="1">
          <p15:clr>
            <a:srgbClr val="A4A3A4"/>
          </p15:clr>
        </p15:guide>
        <p15:guide id="8" orient="horz" pos="3583" userDrawn="1">
          <p15:clr>
            <a:srgbClr val="A4A3A4"/>
          </p15:clr>
        </p15:guide>
        <p15:guide id="9" orient="horz" pos="2608" userDrawn="1">
          <p15:clr>
            <a:srgbClr val="A4A3A4"/>
          </p15:clr>
        </p15:guide>
        <p15:guide id="10" orient="horz" pos="1156" userDrawn="1">
          <p15:clr>
            <a:srgbClr val="A4A3A4"/>
          </p15:clr>
        </p15:guide>
        <p15:guide id="11" orient="horz" pos="3901" userDrawn="1">
          <p15:clr>
            <a:srgbClr val="A4A3A4"/>
          </p15:clr>
        </p15:guide>
        <p15:guide id="12" orient="horz" pos="4626" userDrawn="1">
          <p15:clr>
            <a:srgbClr val="A4A3A4"/>
          </p15:clr>
        </p15:guide>
        <p15:guide id="13" orient="horz" pos="2177" userDrawn="1">
          <p15:clr>
            <a:srgbClr val="A4A3A4"/>
          </p15:clr>
        </p15:guide>
        <p15:guide id="14" pos="3413" userDrawn="1">
          <p15:clr>
            <a:srgbClr val="A4A3A4"/>
          </p15:clr>
        </p15:guide>
        <p15:guide id="15" pos="10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B244A"/>
    <a:srgbClr val="FFCD2D"/>
    <a:srgbClr val="D79191"/>
    <a:srgbClr val="FF5050"/>
    <a:srgbClr val="DEEBF7"/>
    <a:srgbClr val="FFFFFF"/>
    <a:srgbClr val="657993"/>
    <a:srgbClr val="F3F4F7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6395" autoAdjust="0"/>
  </p:normalViewPr>
  <p:slideViewPr>
    <p:cSldViewPr snapToGrid="0">
      <p:cViewPr varScale="1">
        <p:scale>
          <a:sx n="73" d="100"/>
          <a:sy n="73" d="100"/>
        </p:scale>
        <p:origin x="1675" y="58"/>
      </p:cViewPr>
      <p:guideLst>
        <p:guide orient="horz" pos="1633"/>
        <p:guide pos="6452"/>
        <p:guide pos="419"/>
        <p:guide pos="3277"/>
        <p:guide pos="3776"/>
        <p:guide orient="horz" pos="1360"/>
        <p:guide orient="horz" pos="3583"/>
        <p:guide orient="horz" pos="2608"/>
        <p:guide orient="horz" pos="1156"/>
        <p:guide orient="horz" pos="3901"/>
        <p:guide orient="horz" pos="4626"/>
        <p:guide orient="horz" pos="2177"/>
        <p:guide pos="3413"/>
        <p:guide pos="103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2400" y="67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B0B000E-2CFE-4949-B838-DFB4BE07F026}" type="datetimeFigureOut">
              <a:rPr lang="en-US" smtClean="0"/>
              <a:t>6/11/2026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214F712-B771-4E2C-B90E-B7F991A4BF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373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3CB9B34-C4E3-D144-ADFE-646393019B10}" type="datetimeFigureOut">
              <a:rPr kumimoji="1" lang="x-none" altLang="en-US" smtClean="0"/>
              <a:t>2026-06-11</a:t>
            </a:fld>
            <a:endParaRPr kumimoji="1" lang="x-none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50925" y="1241425"/>
            <a:ext cx="46958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x-none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ko-KR" altLang="en-US" dirty="0"/>
              <a:t>마스터 텍스트 스타일을 편집하려면 클릭</a:t>
            </a:r>
          </a:p>
          <a:p>
            <a:pPr lvl="1"/>
            <a:r>
              <a:rPr kumimoji="1" lang="ko-KR" altLang="en-US" dirty="0"/>
              <a:t>두 번째 수준</a:t>
            </a:r>
          </a:p>
          <a:p>
            <a:pPr lvl="2"/>
            <a:r>
              <a:rPr kumimoji="1" lang="ko-KR" altLang="en-US" dirty="0"/>
              <a:t>세 번째 수준</a:t>
            </a:r>
          </a:p>
          <a:p>
            <a:pPr lvl="3"/>
            <a:r>
              <a:rPr kumimoji="1" lang="ko-KR" altLang="en-US" dirty="0"/>
              <a:t>네 번째 수준</a:t>
            </a:r>
          </a:p>
          <a:p>
            <a:pPr lvl="4"/>
            <a:r>
              <a:rPr kumimoji="1" lang="ko-KR" altLang="en-US" dirty="0"/>
              <a:t>다섯 번째 수준</a:t>
            </a:r>
            <a:endParaRPr kumimoji="1" lang="x-none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x-none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E7F0F44-9152-374D-B7D9-BFE20AC64E93}" type="slidenum">
              <a:rPr kumimoji="1" lang="x-none" altLang="en-US" smtClean="0"/>
              <a:t>‹#›</a:t>
            </a:fld>
            <a:endParaRPr kumimoji="1" lang="x-none" altLang="en-US"/>
          </a:p>
        </p:txBody>
      </p:sp>
    </p:spTree>
    <p:extLst>
      <p:ext uri="{BB962C8B-B14F-4D97-AF65-F5344CB8AC3E}">
        <p14:creationId xmlns:p14="http://schemas.microsoft.com/office/powerpoint/2010/main" val="850864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F0EF41A-A383-CF21-EE66-5FAEEEC90D87}"/>
              </a:ext>
            </a:extLst>
          </p:cNvPr>
          <p:cNvPicPr preferRelativeResize="0"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1586"/>
            <a:ext cx="10915901" cy="7776000"/>
          </a:xfrm>
          <a:prstGeom prst="rect">
            <a:avLst/>
          </a:prstGeom>
        </p:spPr>
      </p:pic>
      <p:sp>
        <p:nvSpPr>
          <p:cNvPr id="16" name="슬라이드 번호 개체 틀 5">
            <a:extLst>
              <a:ext uri="{FF2B5EF4-FFF2-40B4-BE49-F238E27FC236}">
                <a16:creationId xmlns:a16="http://schemas.microsoft.com/office/drawing/2014/main" id="{8AA9DE3B-DCD4-0625-1DE1-C74D54346E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4188963" y="7180098"/>
            <a:ext cx="25451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kumimoji="1" lang="ko-KR" altLang="en-US" sz="10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 algn="ctr"/>
            <a:fld id="{C9EBBD51-0B59-4DAC-9D2C-1159E0F70CD0}" type="slidenum">
              <a:rPr lang="en-US" altLang="x-none" smtClean="0"/>
              <a:pPr algn="ctr"/>
              <a:t>‹#›</a:t>
            </a:fld>
            <a:endParaRPr lang="x-none"/>
          </a:p>
        </p:txBody>
      </p:sp>
      <p:sp>
        <p:nvSpPr>
          <p:cNvPr id="4" name="직사각형 3"/>
          <p:cNvSpPr/>
          <p:nvPr userDrawn="1"/>
        </p:nvSpPr>
        <p:spPr>
          <a:xfrm>
            <a:off x="-2899" y="1251411"/>
            <a:ext cx="10918800" cy="7052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4AC25C5-C923-020C-0B57-DCDD0CE0A351}"/>
              </a:ext>
            </a:extLst>
          </p:cNvPr>
          <p:cNvSpPr/>
          <p:nvPr userDrawn="1"/>
        </p:nvSpPr>
        <p:spPr>
          <a:xfrm>
            <a:off x="-576688" y="1676537"/>
            <a:ext cx="495074" cy="341651"/>
          </a:xfrm>
          <a:prstGeom prst="rect">
            <a:avLst/>
          </a:prstGeom>
          <a:solidFill>
            <a:srgbClr val="0F3C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n>
                  <a:solidFill>
                    <a:srgbClr val="BB244A">
                      <a:alpha val="0"/>
                    </a:srgb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1</a:t>
            </a:r>
            <a:endParaRPr kumimoji="1" lang="x-none" altLang="en-US" sz="895" b="1" dirty="0">
              <a:ln>
                <a:solidFill>
                  <a:srgbClr val="BB244A">
                    <a:alpha val="0"/>
                  </a:srgb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EF0E958A-B224-2782-FED3-394BE9254933}"/>
              </a:ext>
            </a:extLst>
          </p:cNvPr>
          <p:cNvSpPr/>
          <p:nvPr userDrawn="1"/>
        </p:nvSpPr>
        <p:spPr>
          <a:xfrm>
            <a:off x="-576688" y="4259036"/>
            <a:ext cx="495074" cy="3416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dirty="0">
                <a:ln>
                  <a:solidFill>
                    <a:srgbClr val="BB244A">
                      <a:alpha val="0"/>
                    </a:srgbClr>
                  </a:solidFill>
                </a:ln>
                <a:solidFill>
                  <a:schemeClr val="tx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6</a:t>
            </a:r>
            <a:endParaRPr kumimoji="1" lang="x-none" altLang="en-US" sz="895" dirty="0">
              <a:ln>
                <a:solidFill>
                  <a:srgbClr val="BB244A">
                    <a:alpha val="0"/>
                  </a:srgbClr>
                </a:solidFill>
              </a:ln>
              <a:solidFill>
                <a:schemeClr val="tx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7BBD77BC-CCFA-6899-B26E-C16812DFF116}"/>
              </a:ext>
            </a:extLst>
          </p:cNvPr>
          <p:cNvGrpSpPr/>
          <p:nvPr userDrawn="1"/>
        </p:nvGrpSpPr>
        <p:grpSpPr>
          <a:xfrm>
            <a:off x="-567754" y="4775542"/>
            <a:ext cx="495074" cy="341651"/>
            <a:chOff x="5741507" y="7187730"/>
            <a:chExt cx="2160000" cy="378001"/>
          </a:xfrm>
        </p:grpSpPr>
        <p:sp>
          <p:nvSpPr>
            <p:cNvPr id="9" name="모서리가 둥근 직사각형 109">
              <a:extLst>
                <a:ext uri="{FF2B5EF4-FFF2-40B4-BE49-F238E27FC236}">
                  <a16:creationId xmlns:a16="http://schemas.microsoft.com/office/drawing/2014/main" id="{141EDBB3-358D-B3AB-9677-4E76EB749463}"/>
                </a:ext>
              </a:extLst>
            </p:cNvPr>
            <p:cNvSpPr/>
            <p:nvPr/>
          </p:nvSpPr>
          <p:spPr>
            <a:xfrm>
              <a:off x="5741507" y="7187730"/>
              <a:ext cx="2160000" cy="378001"/>
            </a:xfrm>
            <a:prstGeom prst="rect">
              <a:avLst/>
            </a:prstGeom>
            <a:solidFill>
              <a:srgbClr val="BB244A"/>
            </a:solidFill>
            <a:ln>
              <a:noFill/>
            </a:ln>
            <a:effectLst>
              <a:outerShdw blurRad="50800" dist="50800" dir="5400000" sx="90000" sy="9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x-none" altLang="en-US" sz="895" b="1" dirty="0">
                <a:latin typeface="KoPubWorld돋움체 Bold" panose="00000800000000000000" pitchFamily="2" charset="-127"/>
                <a:ea typeface="KoPubWorld돋움체 Bold" panose="00000800000000000000" pitchFamily="2" charset="-127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E65E9D6-814D-88A0-F690-07802E36367A}"/>
                </a:ext>
              </a:extLst>
            </p:cNvPr>
            <p:cNvSpPr txBox="1"/>
            <p:nvPr/>
          </p:nvSpPr>
          <p:spPr>
            <a:xfrm>
              <a:off x="5756527" y="7197872"/>
              <a:ext cx="2052001" cy="3577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en-US" altLang="ko-KR" sz="895" b="1" dirty="0">
                  <a:solidFill>
                    <a:schemeClr val="bg1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7</a:t>
              </a:r>
              <a:endParaRPr lang="ko-KR" altLang="en-US" sz="895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11" name="모서리가 둥근 직사각형 114">
            <a:extLst>
              <a:ext uri="{FF2B5EF4-FFF2-40B4-BE49-F238E27FC236}">
                <a16:creationId xmlns:a16="http://schemas.microsoft.com/office/drawing/2014/main" id="{141EDBB3-358D-B3AB-9677-4E76EB749463}"/>
              </a:ext>
            </a:extLst>
          </p:cNvPr>
          <p:cNvSpPr/>
          <p:nvPr userDrawn="1"/>
        </p:nvSpPr>
        <p:spPr>
          <a:xfrm>
            <a:off x="-576688" y="5292036"/>
            <a:ext cx="495074" cy="341651"/>
          </a:xfrm>
          <a:prstGeom prst="rect">
            <a:avLst/>
          </a:prstGeom>
          <a:solidFill>
            <a:srgbClr val="BB244A"/>
          </a:solidFill>
          <a:ln>
            <a:noFill/>
          </a:ln>
          <a:effectLst>
            <a:outerShdw blurRad="50800" dist="50800" dir="5400000" sx="90000" sy="9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8</a:t>
            </a:r>
            <a:endParaRPr kumimoji="1" lang="x-none" altLang="en-US" sz="895" b="1" dirty="0"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sp>
        <p:nvSpPr>
          <p:cNvPr id="12" name="모서리가 둥근 직사각형 114">
            <a:extLst>
              <a:ext uri="{FF2B5EF4-FFF2-40B4-BE49-F238E27FC236}">
                <a16:creationId xmlns:a16="http://schemas.microsoft.com/office/drawing/2014/main" id="{141EDBB3-358D-B3AB-9677-4E76EB749463}"/>
              </a:ext>
            </a:extLst>
          </p:cNvPr>
          <p:cNvSpPr/>
          <p:nvPr userDrawn="1"/>
        </p:nvSpPr>
        <p:spPr>
          <a:xfrm>
            <a:off x="-576688" y="6804853"/>
            <a:ext cx="495074" cy="341651"/>
          </a:xfrm>
          <a:prstGeom prst="rect">
            <a:avLst/>
          </a:prstGeom>
          <a:solidFill>
            <a:srgbClr val="D9D9D9"/>
          </a:solidFill>
          <a:ln>
            <a:noFill/>
          </a:ln>
          <a:effectLst>
            <a:outerShdw blurRad="50800" dist="50800" dir="5400000" sx="90000" sy="9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11</a:t>
            </a:r>
            <a:endParaRPr kumimoji="1" lang="x-none" altLang="en-US" sz="895" b="1" dirty="0"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sp>
        <p:nvSpPr>
          <p:cNvPr id="13" name="모서리가 둥근 직사각형 114">
            <a:extLst>
              <a:ext uri="{FF2B5EF4-FFF2-40B4-BE49-F238E27FC236}">
                <a16:creationId xmlns:a16="http://schemas.microsoft.com/office/drawing/2014/main" id="{141EDBB3-358D-B3AB-9677-4E76EB749463}"/>
              </a:ext>
            </a:extLst>
          </p:cNvPr>
          <p:cNvSpPr/>
          <p:nvPr userDrawn="1"/>
        </p:nvSpPr>
        <p:spPr>
          <a:xfrm>
            <a:off x="-576688" y="2709537"/>
            <a:ext cx="495074" cy="341651"/>
          </a:xfrm>
          <a:prstGeom prst="rect">
            <a:avLst/>
          </a:prstGeom>
          <a:solidFill>
            <a:srgbClr val="44546A"/>
          </a:solidFill>
          <a:ln>
            <a:noFill/>
          </a:ln>
          <a:effectLst>
            <a:outerShdw blurRad="50800" dist="50800" dir="5400000" sx="90000" sy="9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atin typeface="KoPubWorld돋움체 Bold" panose="00000800000000000000" pitchFamily="2" charset="-127"/>
                <a:ea typeface="KoPubWorld돋움체 Bold" panose="00000800000000000000" pitchFamily="2" charset="-127"/>
              </a:rPr>
              <a:t>3</a:t>
            </a:r>
            <a:endParaRPr kumimoji="1" lang="x-none" altLang="en-US" sz="895" b="1" dirty="0">
              <a:latin typeface="KoPubWorld돋움체 Bold" panose="00000800000000000000" pitchFamily="2" charset="-127"/>
              <a:ea typeface="KoPubWorld돋움체 Bold" panose="00000800000000000000" pitchFamily="2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65E9D6-814D-88A0-F690-07802E36367A}"/>
              </a:ext>
            </a:extLst>
          </p:cNvPr>
          <p:cNvSpPr txBox="1"/>
          <p:nvPr userDrawn="1"/>
        </p:nvSpPr>
        <p:spPr>
          <a:xfrm>
            <a:off x="-564312" y="6306694"/>
            <a:ext cx="470321" cy="323311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/>
            </a:defPPr>
            <a:lvl1pPr algn="ctr">
              <a:defRPr kumimoj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895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10</a:t>
            </a:r>
            <a:endParaRPr lang="ko-KR" altLang="en-US" sz="895" b="1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65E9D6-814D-88A0-F690-07802E36367A}"/>
              </a:ext>
            </a:extLst>
          </p:cNvPr>
          <p:cNvSpPr txBox="1"/>
          <p:nvPr userDrawn="1"/>
        </p:nvSpPr>
        <p:spPr>
          <a:xfrm>
            <a:off x="-564312" y="5808535"/>
            <a:ext cx="470321" cy="323311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/>
            </a:defPPr>
            <a:lvl1pPr algn="ctr">
              <a:defRPr kumimoj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ko-KR" sz="895" b="1" dirty="0">
                <a:solidFill>
                  <a:schemeClr val="bg1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9</a:t>
            </a:r>
            <a:endParaRPr lang="ko-KR" altLang="en-US" sz="895" b="1" dirty="0">
              <a:solidFill>
                <a:schemeClr val="bg1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4AC25C5-C923-020C-0B57-DCDD0CE0A351}"/>
              </a:ext>
            </a:extLst>
          </p:cNvPr>
          <p:cNvSpPr/>
          <p:nvPr userDrawn="1"/>
        </p:nvSpPr>
        <p:spPr>
          <a:xfrm>
            <a:off x="-576688" y="2193037"/>
            <a:ext cx="495074" cy="34165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n>
                  <a:solidFill>
                    <a:srgbClr val="BB244A">
                      <a:alpha val="0"/>
                    </a:srgb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2</a:t>
            </a:r>
            <a:endParaRPr kumimoji="1" lang="x-none" altLang="en-US" sz="895" b="1" dirty="0">
              <a:ln>
                <a:solidFill>
                  <a:srgbClr val="BB244A">
                    <a:alpha val="0"/>
                  </a:srgb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E4AC25C5-C923-020C-0B57-DCDD0CE0A351}"/>
              </a:ext>
            </a:extLst>
          </p:cNvPr>
          <p:cNvSpPr/>
          <p:nvPr userDrawn="1"/>
        </p:nvSpPr>
        <p:spPr>
          <a:xfrm>
            <a:off x="-576688" y="3742537"/>
            <a:ext cx="495074" cy="341651"/>
          </a:xfrm>
          <a:prstGeom prst="rect">
            <a:avLst/>
          </a:prstGeom>
          <a:solidFill>
            <a:srgbClr val="EAED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n>
                  <a:solidFill>
                    <a:srgbClr val="BB244A">
                      <a:alpha val="0"/>
                    </a:srgb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5</a:t>
            </a:r>
            <a:endParaRPr kumimoji="1" lang="x-none" altLang="en-US" sz="895" b="1" dirty="0">
              <a:ln>
                <a:solidFill>
                  <a:srgbClr val="BB244A">
                    <a:alpha val="0"/>
                  </a:srgb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E4AC25C5-C923-020C-0B57-DCDD0CE0A351}"/>
              </a:ext>
            </a:extLst>
          </p:cNvPr>
          <p:cNvSpPr/>
          <p:nvPr userDrawn="1"/>
        </p:nvSpPr>
        <p:spPr>
          <a:xfrm>
            <a:off x="-576688" y="3226037"/>
            <a:ext cx="495074" cy="341651"/>
          </a:xfrm>
          <a:prstGeom prst="rect">
            <a:avLst/>
          </a:prstGeom>
          <a:solidFill>
            <a:srgbClr val="B4C7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en-US" sz="895" b="1" dirty="0">
                <a:ln>
                  <a:solidFill>
                    <a:srgbClr val="BB244A">
                      <a:alpha val="0"/>
                    </a:srgb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4</a:t>
            </a:r>
            <a:endParaRPr kumimoji="1" lang="x-none" altLang="en-US" sz="895" b="1" dirty="0">
              <a:ln>
                <a:solidFill>
                  <a:srgbClr val="BB244A">
                    <a:alpha val="0"/>
                  </a:srgbClr>
                </a:solidFill>
              </a:ln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073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9">
          <p15:clr>
            <a:srgbClr val="FBAE40"/>
          </p15:clr>
        </p15:guide>
        <p15:guide id="2" pos="3435">
          <p15:clr>
            <a:srgbClr val="FBAE40"/>
          </p15:clr>
        </p15:guide>
      </p15:sldGuideLst>
    </p:ext>
  </p:extLst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841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1036747" rtl="0" eaLnBrk="1" latinLnBrk="0" hangingPunct="1">
        <a:lnSpc>
          <a:spcPct val="90000"/>
        </a:lnSpc>
        <a:spcBef>
          <a:spcPct val="0"/>
        </a:spcBef>
        <a:buNone/>
        <a:defRPr sz="49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187" indent="-259187" algn="l" defTabSz="1036747" rtl="0" eaLnBrk="1" latinLnBrk="0" hangingPunct="1">
        <a:lnSpc>
          <a:spcPct val="90000"/>
        </a:lnSpc>
        <a:spcBef>
          <a:spcPts val="1134"/>
        </a:spcBef>
        <a:buFont typeface="Arial" panose="020B0604020202020204" pitchFamily="34" charset="0"/>
        <a:buChar char="•"/>
        <a:defRPr sz="3175" kern="1200">
          <a:solidFill>
            <a:schemeClr val="tx1"/>
          </a:solidFill>
          <a:latin typeface="+mn-lt"/>
          <a:ea typeface="+mn-ea"/>
          <a:cs typeface="+mn-cs"/>
        </a:defRPr>
      </a:lvl1pPr>
      <a:lvl2pPr marL="77756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1" kern="1200">
          <a:solidFill>
            <a:schemeClr val="tx1"/>
          </a:solidFill>
          <a:latin typeface="+mn-lt"/>
          <a:ea typeface="+mn-ea"/>
          <a:cs typeface="+mn-cs"/>
        </a:defRPr>
      </a:lvl2pPr>
      <a:lvl3pPr marL="129593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81430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33268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851053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369427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887800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406174" indent="-259187" algn="l" defTabSz="1036747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1pPr>
      <a:lvl2pPr marL="518373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103674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3pPr>
      <a:lvl4pPr marL="155512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4pPr>
      <a:lvl5pPr marL="2073493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5pPr>
      <a:lvl6pPr marL="259186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6pPr>
      <a:lvl7pPr marL="3110240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7pPr>
      <a:lvl8pPr marL="3628614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8pPr>
      <a:lvl9pPr marL="4146987" algn="l" defTabSz="1036747" rtl="0" eaLnBrk="1" latinLnBrk="0" hangingPunct="1">
        <a:defRPr sz="20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64D60-E147-6216-49A5-8ECD03444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11B52BE-2A8F-8F97-0401-841483741B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ctr"/>
            <a:fld id="{C9EBBD51-0B59-4DAC-9D2C-1159E0F70CD0}" type="slidenum">
              <a:rPr lang="en-US" altLang="x-none" smtClean="0"/>
              <a:pPr algn="ctr"/>
              <a:t>1</a:t>
            </a:fld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81569C-FB08-2858-D3BD-D3872901EB37}"/>
              </a:ext>
            </a:extLst>
          </p:cNvPr>
          <p:cNvSpPr txBox="1"/>
          <p:nvPr/>
        </p:nvSpPr>
        <p:spPr>
          <a:xfrm>
            <a:off x="1476484" y="3843579"/>
            <a:ext cx="8840031" cy="1620000"/>
          </a:xfrm>
          <a:prstGeom prst="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>
            <a:defPPr>
              <a:defRPr lang="en-US"/>
            </a:defPPr>
            <a:lvl1pPr marL="171450" marR="0" lvl="0" indent="-72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"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defRPr>
            </a:lvl1pPr>
          </a:lstStyle>
          <a:p>
            <a:pPr marL="90488" indent="-90488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1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0FC816B1-4654-448D-0A04-EE4F6A30AF1A}"/>
              </a:ext>
            </a:extLst>
          </p:cNvPr>
          <p:cNvGrpSpPr/>
          <p:nvPr/>
        </p:nvGrpSpPr>
        <p:grpSpPr>
          <a:xfrm>
            <a:off x="7323439" y="780041"/>
            <a:ext cx="2970401" cy="323165"/>
            <a:chOff x="7323439" y="780041"/>
            <a:chExt cx="2970401" cy="32316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B407E66-7ECD-66B7-FFD9-A7231919339E}"/>
                </a:ext>
              </a:extLst>
            </p:cNvPr>
            <p:cNvSpPr txBox="1"/>
            <p:nvPr/>
          </p:nvSpPr>
          <p:spPr>
            <a:xfrm>
              <a:off x="7323439" y="828726"/>
              <a:ext cx="255925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ko-KR" altLang="en-US" sz="1050" b="1" spc="-3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실적 및 계획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155F820-68E2-C6CF-EE22-A20710B8E864}"/>
                </a:ext>
              </a:extLst>
            </p:cNvPr>
            <p:cNvSpPr txBox="1"/>
            <p:nvPr/>
          </p:nvSpPr>
          <p:spPr>
            <a:xfrm>
              <a:off x="9933840" y="780041"/>
              <a:ext cx="360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kumimoji="1" sz="1500" b="1">
                  <a:solidFill>
                    <a:srgbClr val="1F3046"/>
                  </a:solidFill>
                  <a:latin typeface="Batang" panose="02030600000101010101" pitchFamily="18" charset="-127"/>
                  <a:ea typeface="Batang" panose="02030600000101010101" pitchFamily="18" charset="-127"/>
                </a:defRPr>
              </a:lvl1pPr>
            </a:lstStyle>
            <a:p>
              <a:r>
                <a:rPr lang="x-none" altLang="en-US" b="0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Ⅲ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6788CA3-51AD-2BC4-61F6-866752011454}"/>
              </a:ext>
            </a:extLst>
          </p:cNvPr>
          <p:cNvSpPr txBox="1"/>
          <p:nvPr/>
        </p:nvSpPr>
        <p:spPr>
          <a:xfrm>
            <a:off x="589779" y="725982"/>
            <a:ext cx="7602113" cy="430887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ko-KR" altLang="en-US" sz="2200" spc="-4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 추진 과제 </a:t>
            </a:r>
            <a:r>
              <a:rPr kumimoji="1" lang="en" altLang="ko-KR" sz="2200" spc="-4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I </a:t>
            </a:r>
            <a:r>
              <a:rPr kumimoji="1" lang="ko-KR" altLang="en-US" sz="1600" spc="-40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KoPubWorld돋움체 Medium" panose="00000600000000000000" pitchFamily="2" charset="-127"/>
              </a:rPr>
              <a:t>주요 자산 실적 점검</a:t>
            </a:r>
            <a:endParaRPr kumimoji="1" lang="x-none" altLang="en-US" sz="2200" spc="-4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tx1">
                  <a:lumMod val="65000"/>
                  <a:lumOff val="35000"/>
                </a:schemeClr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KoPubWorld돋움체 Medium" panose="00000600000000000000" pitchFamily="2" charset="-127"/>
            </a:endParaRPr>
          </a:p>
        </p:txBody>
      </p:sp>
      <p:pic>
        <p:nvPicPr>
          <p:cNvPr id="18" name="Picture 248" descr="악세사리">
            <a:extLst>
              <a:ext uri="{FF2B5EF4-FFF2-40B4-BE49-F238E27FC236}">
                <a16:creationId xmlns:a16="http://schemas.microsoft.com/office/drawing/2014/main" id="{B60D729C-6AEC-0D11-E9DB-7FF1A71D7BAE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21" r="-1100"/>
          <a:stretch/>
        </p:blipFill>
        <p:spPr bwMode="auto">
          <a:xfrm rot="16200000" flipV="1">
            <a:off x="-89244" y="3779298"/>
            <a:ext cx="3258087" cy="10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그룹 18">
            <a:extLst>
              <a:ext uri="{FF2B5EF4-FFF2-40B4-BE49-F238E27FC236}">
                <a16:creationId xmlns:a16="http://schemas.microsoft.com/office/drawing/2014/main" id="{99AC93AA-67F3-9B38-F520-83AE713509EC}"/>
              </a:ext>
            </a:extLst>
          </p:cNvPr>
          <p:cNvGrpSpPr/>
          <p:nvPr/>
        </p:nvGrpSpPr>
        <p:grpSpPr>
          <a:xfrm>
            <a:off x="591197" y="1526245"/>
            <a:ext cx="9725318" cy="322338"/>
            <a:chOff x="601921" y="1541042"/>
            <a:chExt cx="1226879" cy="322338"/>
          </a:xfrm>
        </p:grpSpPr>
        <p:sp>
          <p:nvSpPr>
            <p:cNvPr id="20" name="양쪽 모서리가 둥근 사각형 137">
              <a:extLst>
                <a:ext uri="{FF2B5EF4-FFF2-40B4-BE49-F238E27FC236}">
                  <a16:creationId xmlns:a16="http://schemas.microsoft.com/office/drawing/2014/main" id="{4F30E6CF-94D8-66EE-7AE9-E1E50FD9CFE1}"/>
                </a:ext>
              </a:extLst>
            </p:cNvPr>
            <p:cNvSpPr/>
            <p:nvPr/>
          </p:nvSpPr>
          <p:spPr>
            <a:xfrm>
              <a:off x="601921" y="1541042"/>
              <a:ext cx="1226879" cy="322338"/>
            </a:xfrm>
            <a:prstGeom prst="round2SameRect">
              <a:avLst>
                <a:gd name="adj1" fmla="val 22574"/>
                <a:gd name="adj2" fmla="val 0"/>
              </a:avLst>
            </a:prstGeom>
            <a:solidFill>
              <a:srgbClr val="0F3C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x-none" altLang="en-US" b="1">
                <a:ln>
                  <a:solidFill>
                    <a:schemeClr val="bg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E4171DF-4D2F-0E44-8756-7932AA5269DA}"/>
                </a:ext>
              </a:extLst>
            </p:cNvPr>
            <p:cNvSpPr txBox="1"/>
            <p:nvPr/>
          </p:nvSpPr>
          <p:spPr>
            <a:xfrm>
              <a:off x="659318" y="1609869"/>
              <a:ext cx="1112084" cy="1813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lvl="0"/>
              <a:r>
                <a:rPr kumimoji="0" lang="ko-KR" altLang="en-US" sz="1100" b="1" dirty="0">
                  <a:solidFill>
                    <a:prstClr val="white"/>
                  </a:solidFill>
                  <a:latin typeface="맑은 고딕" panose="020B0503020000020004" pitchFamily="50" charset="-127"/>
                </a:rPr>
                <a:t>주요 자산 실적 점검</a:t>
              </a:r>
            </a:p>
          </p:txBody>
        </p:sp>
      </p:grpSp>
      <p:pic>
        <p:nvPicPr>
          <p:cNvPr id="32" name="Picture 248" descr="악세사리">
            <a:extLst>
              <a:ext uri="{FF2B5EF4-FFF2-40B4-BE49-F238E27FC236}">
                <a16:creationId xmlns:a16="http://schemas.microsoft.com/office/drawing/2014/main" id="{3260A12F-8FC7-03C4-946F-EBFD0B2B927A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21" r="-1100"/>
          <a:stretch/>
        </p:blipFill>
        <p:spPr bwMode="auto">
          <a:xfrm rot="16200000" flipV="1">
            <a:off x="4100916" y="4610744"/>
            <a:ext cx="1597039" cy="10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1960EF62-AE7F-07BB-98B8-40596E53052C}"/>
              </a:ext>
            </a:extLst>
          </p:cNvPr>
          <p:cNvGrpSpPr/>
          <p:nvPr/>
        </p:nvGrpSpPr>
        <p:grpSpPr>
          <a:xfrm>
            <a:off x="589779" y="3843579"/>
            <a:ext cx="886706" cy="1619998"/>
            <a:chOff x="665163" y="2594957"/>
            <a:chExt cx="850567" cy="2505366"/>
          </a:xfrm>
        </p:grpSpPr>
        <p:sp>
          <p:nvSpPr>
            <p:cNvPr id="34" name="양쪽 모서리가 둥근 사각형 59">
              <a:extLst>
                <a:ext uri="{FF2B5EF4-FFF2-40B4-BE49-F238E27FC236}">
                  <a16:creationId xmlns:a16="http://schemas.microsoft.com/office/drawing/2014/main" id="{A29D34E4-EB0A-8CD1-4C96-22C596D5D01F}"/>
                </a:ext>
              </a:extLst>
            </p:cNvPr>
            <p:cNvSpPr/>
            <p:nvPr/>
          </p:nvSpPr>
          <p:spPr>
            <a:xfrm rot="16200000">
              <a:off x="-162236" y="3422356"/>
              <a:ext cx="2505366" cy="850567"/>
            </a:xfrm>
            <a:prstGeom prst="round2SameRect">
              <a:avLst>
                <a:gd name="adj1" fmla="val 11242"/>
                <a:gd name="adj2" fmla="val 0"/>
              </a:avLst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400"/>
                </a:lnSpc>
              </a:pPr>
              <a:endParaRPr kumimoji="1" lang="x-none" altLang="en-US" sz="1100" b="1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0D32C00-5F1B-8476-61A7-0273D39B2E20}"/>
                </a:ext>
              </a:extLst>
            </p:cNvPr>
            <p:cNvSpPr txBox="1"/>
            <p:nvPr/>
          </p:nvSpPr>
          <p:spPr>
            <a:xfrm>
              <a:off x="757654" y="3629853"/>
              <a:ext cx="665584" cy="435572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ts val="1400"/>
                </a:lnSpc>
              </a:pPr>
              <a: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SK</a:t>
              </a:r>
              <a:b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</a:br>
              <a:r>
                <a:rPr lang="ko-KR" altLang="en-US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이노베이션</a:t>
              </a:r>
              <a:endParaRPr lang="en-US" altLang="ko-KR" sz="1000" b="1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</a:endParaRPr>
            </a:p>
            <a:p>
              <a:pPr>
                <a:lnSpc>
                  <a:spcPts val="1400"/>
                </a:lnSpc>
              </a:pPr>
              <a: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(2026.03.31)</a:t>
              </a:r>
            </a:p>
          </p:txBody>
        </p:sp>
      </p:grpSp>
      <p:graphicFrame>
        <p:nvGraphicFramePr>
          <p:cNvPr id="36" name="표 35">
            <a:extLst>
              <a:ext uri="{FF2B5EF4-FFF2-40B4-BE49-F238E27FC236}">
                <a16:creationId xmlns:a16="http://schemas.microsoft.com/office/drawing/2014/main" id="{F5D419D7-5B29-38B4-A0FC-4C7FC529AA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895078"/>
              </p:ext>
            </p:extLst>
          </p:nvPr>
        </p:nvGraphicFramePr>
        <p:xfrm>
          <a:off x="1594422" y="3909829"/>
          <a:ext cx="3128948" cy="108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3190433845"/>
                    </a:ext>
                  </a:extLst>
                </a:gridCol>
              </a:tblGrid>
              <a:tr h="29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(</a:t>
                      </a:r>
                      <a:r>
                        <a:rPr lang="ko-KR" altLang="en-US" sz="900" b="1" i="0" kern="12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십억원</a:t>
                      </a:r>
                      <a:r>
                        <a:rPr lang="en-US" altLang="ko-KR" sz="900" b="1" i="0" kern="12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)</a:t>
                      </a:r>
                      <a:endParaRPr lang="ko-KR" altLang="en-US" sz="900" b="1" i="0" kern="12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+mn-ea"/>
                        <a:cs typeface="KoPubWorld돋움체 Medium" panose="00000600000000000000" pitchFamily="2" charset="-127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FY25. 1Q</a:t>
                      </a:r>
                    </a:p>
                  </a:txBody>
                  <a:tcPr marL="0" marR="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FY26. 1Q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1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YoY %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ko-KR" altLang="en-US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영업수익</a:t>
                      </a:r>
                      <a:endParaRPr lang="en-US" altLang="ko-KR" sz="9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21,147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24,212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+14.5%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194833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en-US" altLang="ko-KR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EBITDA</a:t>
                      </a: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752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2,935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+290.3%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931425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ko-KR" altLang="en-US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조정 </a:t>
                      </a:r>
                      <a:r>
                        <a:rPr lang="en-US" altLang="ko-KR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EBITDA</a:t>
                      </a: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-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-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-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" name="내용 개체 틀 2">
            <a:extLst>
              <a:ext uri="{FF2B5EF4-FFF2-40B4-BE49-F238E27FC236}">
                <a16:creationId xmlns:a16="http://schemas.microsoft.com/office/drawing/2014/main" id="{5B23364C-C962-6CEE-B51D-AA1E8B29FF9B}"/>
              </a:ext>
            </a:extLst>
          </p:cNvPr>
          <p:cNvSpPr txBox="1">
            <a:spLocks/>
          </p:cNvSpPr>
          <p:nvPr/>
        </p:nvSpPr>
        <p:spPr>
          <a:xfrm>
            <a:off x="4980225" y="3895601"/>
            <a:ext cx="1127400" cy="1536387"/>
          </a:xfrm>
          <a:prstGeom prst="rect">
            <a:avLst/>
          </a:prstGeom>
        </p:spPr>
        <p:txBody>
          <a:bodyPr vert="horz" wrap="square" lIns="72000" tIns="0" rIns="36000" bIns="0" rtlCol="0" anchor="ctr" anchorCtr="0">
            <a:noAutofit/>
          </a:bodyPr>
          <a:lstStyle>
            <a:defPPr>
              <a:defRPr lang="ko-KR" sz="800"/>
            </a:defPPr>
            <a:lvl1pPr marL="85725" indent="-85725" defTabSz="1043056" fontAlgn="base" latinLnBrk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kumimoji="1" sz="800">
                <a:latin typeface="+mn-ea"/>
                <a:cs typeface="Arial" panose="020B0604020202020204" pitchFamily="34" charset="0"/>
              </a:defRPr>
            </a:lvl1pPr>
            <a:lvl2pPr marL="266700" indent="-107950" defTabSz="1043056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2pPr>
            <a:lvl3pPr marL="447675" indent="-119063" defTabSz="1043056">
              <a:lnSpc>
                <a:spcPct val="100000"/>
              </a:lnSpc>
              <a:spcBef>
                <a:spcPts val="600"/>
              </a:spcBef>
              <a:buFont typeface="굴림" panose="020B0600000101010101" pitchFamily="50" charset="-127"/>
              <a:buChar char="·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3pPr>
            <a:lvl4pPr marL="1825348" indent="-260764" defTabSz="1043056">
              <a:spcBef>
                <a:spcPct val="20000"/>
              </a:spcBef>
              <a:buFont typeface="Arial" panose="020B0604020202020204" pitchFamily="34" charset="0"/>
              <a:buChar char="–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4pPr>
            <a:lvl5pPr marL="2346876" indent="-260764" defTabSz="1043056">
              <a:spcBef>
                <a:spcPct val="20000"/>
              </a:spcBef>
              <a:buFont typeface="Arial" panose="020B0604020202020204" pitchFamily="34" charset="0"/>
              <a:buChar char="»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5pPr>
            <a:lvl6pPr marL="2868404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6pPr>
            <a:lvl7pPr marL="3389932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7pPr>
            <a:lvl8pPr marL="3911460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8pPr>
            <a:lvl9pPr marL="4432988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9pPr>
          </a:lstStyle>
          <a:p>
            <a:pPr marL="92075" indent="-84138">
              <a:lnSpc>
                <a:spcPct val="110000"/>
              </a:lnSpc>
              <a:spcAft>
                <a:spcPts val="300"/>
              </a:spcAft>
            </a:pPr>
            <a:r>
              <a:rPr lang="ko-KR" altLang="en-US" dirty="0" sz="800"/>
              <a:t>영업수익은 YoY 14.5% 증가했다. (출처: 하나증권 p.2)</a:t>
            </a:r>
          </a:p>
          <a:p>
            <a:pPr marL="92075" indent="-84138">
              <a:lnSpc>
                <a:spcPct val="110000"/>
              </a:lnSpc>
              <a:spcAft>
                <a:spcPts val="300"/>
              </a:spcAft>
            </a:pPr>
            <a:r>
              <a:rPr lang="ko-KR" altLang="en-US" dirty="0" sz="800"/>
              <a:t>EBITDA는 YoY 290.3% 증가했다. (출처: 하나증권 p.2)</a:t>
            </a:r>
          </a:p>
        </p:txBody>
      </p:sp>
      <p:pic>
        <p:nvPicPr>
          <p:cNvPr id="38" name="Picture 248" descr="악세사리">
            <a:extLst>
              <a:ext uri="{FF2B5EF4-FFF2-40B4-BE49-F238E27FC236}">
                <a16:creationId xmlns:a16="http://schemas.microsoft.com/office/drawing/2014/main" id="{7C9330AF-D693-16A4-C927-042D031E87F4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21" r="-1100"/>
          <a:stretch/>
        </p:blipFill>
        <p:spPr bwMode="auto">
          <a:xfrm rot="16200000" flipV="1">
            <a:off x="4100916" y="4609821"/>
            <a:ext cx="1597039" cy="10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양쪽 모서리가 둥근 사각형 65">
            <a:extLst>
              <a:ext uri="{FF2B5EF4-FFF2-40B4-BE49-F238E27FC236}">
                <a16:creationId xmlns:a16="http://schemas.microsoft.com/office/drawing/2014/main" id="{DF5030E2-A040-DBD3-3953-805FE792E5D0}"/>
              </a:ext>
            </a:extLst>
          </p:cNvPr>
          <p:cNvSpPr/>
          <p:nvPr/>
        </p:nvSpPr>
        <p:spPr>
          <a:xfrm rot="16200000">
            <a:off x="2217319" y="4493663"/>
            <a:ext cx="285918" cy="1548000"/>
          </a:xfrm>
          <a:prstGeom prst="round2SameRect">
            <a:avLst>
              <a:gd name="adj1" fmla="val 11242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0" tIns="0" rIns="0" bIns="0" rtlCol="0" anchor="ctr"/>
          <a:lstStyle/>
          <a:p>
            <a:pPr algn="ctr">
              <a:lnSpc>
                <a:spcPct val="80000"/>
              </a:lnSpc>
            </a:pPr>
            <a:endParaRPr kumimoji="1" lang="x-none" altLang="en-US" sz="8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Bold" panose="00000800000000000000" pitchFamily="2" charset="-127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3BD1B5A-437D-8335-FDC1-5AA26061270B}"/>
              </a:ext>
            </a:extLst>
          </p:cNvPr>
          <p:cNvSpPr txBox="1"/>
          <p:nvPr/>
        </p:nvSpPr>
        <p:spPr>
          <a:xfrm>
            <a:off x="1694657" y="5126880"/>
            <a:ext cx="1331243" cy="281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/>
            </a:defPPr>
            <a:lvl1pPr algn="ctr">
              <a:defRPr kumimoj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kumimoji="0" lang="ko-KR" altLang="en-US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투자금액</a:t>
            </a:r>
            <a:r>
              <a:rPr kumimoji="0" lang="en-US" altLang="ko-KR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/</a:t>
            </a:r>
            <a:r>
              <a:rPr kumimoji="0" lang="ko-KR" altLang="en-US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지분율</a:t>
            </a:r>
          </a:p>
        </p:txBody>
      </p:sp>
      <p:sp>
        <p:nvSpPr>
          <p:cNvPr id="41" name="모서리가 둥근 직사각형 67">
            <a:extLst>
              <a:ext uri="{FF2B5EF4-FFF2-40B4-BE49-F238E27FC236}">
                <a16:creationId xmlns:a16="http://schemas.microsoft.com/office/drawing/2014/main" id="{33AE77C4-13AA-A968-8067-F3480440D473}"/>
              </a:ext>
            </a:extLst>
          </p:cNvPr>
          <p:cNvSpPr/>
          <p:nvPr/>
        </p:nvSpPr>
        <p:spPr>
          <a:xfrm>
            <a:off x="3170195" y="5119777"/>
            <a:ext cx="1548000" cy="28591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x-none" altLang="en-US" sz="85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Bold" panose="00000800000000000000" pitchFamily="2" charset="-127"/>
            </a:endParaRPr>
            <a:r>
              <a:rPr kumimoji="1" lang="en-US" altLang="ko-KR" sz="85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맑은 고딕" panose="020B0503020000020004" pitchFamily="50" charset="-127"/>
                <a:cs typeface="KoPubWorld돋움체 Bold" panose="00000800000000000000" pitchFamily="2" charset="-127"/>
              </a:rPr>
              <a:t>illustrative</a:t>
            </a:r>
          </a:p>
        </p:txBody>
      </p:sp>
      <p:cxnSp>
        <p:nvCxnSpPr>
          <p:cNvPr id="42" name="직선 화살표 연결선 41">
            <a:extLst>
              <a:ext uri="{FF2B5EF4-FFF2-40B4-BE49-F238E27FC236}">
                <a16:creationId xmlns:a16="http://schemas.microsoft.com/office/drawing/2014/main" id="{4A07374E-4A17-1668-8A9F-E7342BEEB599}"/>
              </a:ext>
            </a:extLst>
          </p:cNvPr>
          <p:cNvCxnSpPr/>
          <p:nvPr/>
        </p:nvCxnSpPr>
        <p:spPr>
          <a:xfrm>
            <a:off x="1593823" y="5062006"/>
            <a:ext cx="313200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그룹 57">
            <a:extLst>
              <a:ext uri="{FF2B5EF4-FFF2-40B4-BE49-F238E27FC236}">
                <a16:creationId xmlns:a16="http://schemas.microsoft.com/office/drawing/2014/main" id="{8AF507BD-3DB8-EE8B-1B55-189647E26233}"/>
              </a:ext>
            </a:extLst>
          </p:cNvPr>
          <p:cNvGrpSpPr/>
          <p:nvPr/>
        </p:nvGrpSpPr>
        <p:grpSpPr>
          <a:xfrm>
            <a:off x="589779" y="1880881"/>
            <a:ext cx="886706" cy="270000"/>
            <a:chOff x="589779" y="1880881"/>
            <a:chExt cx="886706" cy="270000"/>
          </a:xfrm>
        </p:grpSpPr>
        <p:sp>
          <p:nvSpPr>
            <p:cNvPr id="59" name="양쪽 모서리가 둥근 사각형 78">
              <a:extLst>
                <a:ext uri="{FF2B5EF4-FFF2-40B4-BE49-F238E27FC236}">
                  <a16:creationId xmlns:a16="http://schemas.microsoft.com/office/drawing/2014/main" id="{0863A824-AC9A-8FE2-D4F4-C7D7A216CB71}"/>
                </a:ext>
              </a:extLst>
            </p:cNvPr>
            <p:cNvSpPr/>
            <p:nvPr/>
          </p:nvSpPr>
          <p:spPr>
            <a:xfrm>
              <a:off x="589779" y="1880881"/>
              <a:ext cx="886706" cy="270000"/>
            </a:xfrm>
            <a:prstGeom prst="round2SameRect">
              <a:avLst>
                <a:gd name="adj1" fmla="val 22574"/>
                <a:gd name="adj2" fmla="val 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x-none" altLang="en-US" sz="11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16987D6-D90F-5599-BE1B-9E5253050014}"/>
                </a:ext>
              </a:extLst>
            </p:cNvPr>
            <p:cNvSpPr txBox="1"/>
            <p:nvPr/>
          </p:nvSpPr>
          <p:spPr>
            <a:xfrm>
              <a:off x="686156" y="1946438"/>
              <a:ext cx="693952" cy="138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ts val="900"/>
                </a:lnSpc>
              </a:pPr>
              <a:r>
                <a:rPr lang="ko-KR" altLang="en-US" sz="1000" b="1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회사명</a:t>
              </a:r>
              <a:endParaRPr lang="en-US" altLang="ko-KR" sz="1000" b="1" spc="-3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  <a:p>
              <a:pPr>
                <a:lnSpc>
                  <a:spcPts val="900"/>
                </a:lnSpc>
              </a:pPr>
              <a:r>
                <a:rPr lang="en-US" altLang="ko-KR" sz="1000" b="1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(</a:t>
              </a:r>
              <a:r>
                <a:rPr lang="ko-KR" altLang="en-US" sz="1000" b="1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투자시기</a:t>
              </a:r>
              <a:r>
                <a:rPr lang="en-US" altLang="ko-KR" sz="1000" b="1" spc="-3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)</a:t>
              </a:r>
              <a:endParaRPr lang="ko-KR" altLang="en-US" sz="1000" b="1" spc="-3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483A7486-4415-09E2-4994-6CF30E342719}"/>
              </a:ext>
            </a:extLst>
          </p:cNvPr>
          <p:cNvGrpSpPr/>
          <p:nvPr/>
        </p:nvGrpSpPr>
        <p:grpSpPr>
          <a:xfrm>
            <a:off x="1593823" y="1880881"/>
            <a:ext cx="3128946" cy="270000"/>
            <a:chOff x="1593823" y="1880881"/>
            <a:chExt cx="3128946" cy="270000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40A85407-6522-8DCC-8B16-D692B6DB27B8}"/>
                </a:ext>
              </a:extLst>
            </p:cNvPr>
            <p:cNvSpPr txBox="1"/>
            <p:nvPr/>
          </p:nvSpPr>
          <p:spPr>
            <a:xfrm>
              <a:off x="1878802" y="1946438"/>
              <a:ext cx="1169160" cy="138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ko-KR" altLang="en-US" sz="1000" b="1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실적 업데이트</a:t>
              </a:r>
            </a:p>
          </p:txBody>
        </p:sp>
        <p:sp>
          <p:nvSpPr>
            <p:cNvPr id="63" name="양쪽 모서리가 둥근 사각형 71">
              <a:extLst>
                <a:ext uri="{FF2B5EF4-FFF2-40B4-BE49-F238E27FC236}">
                  <a16:creationId xmlns:a16="http://schemas.microsoft.com/office/drawing/2014/main" id="{4869E622-8214-CC3F-932D-7CBECBE78643}"/>
                </a:ext>
              </a:extLst>
            </p:cNvPr>
            <p:cNvSpPr/>
            <p:nvPr/>
          </p:nvSpPr>
          <p:spPr>
            <a:xfrm>
              <a:off x="1593823" y="1880881"/>
              <a:ext cx="3128946" cy="270000"/>
            </a:xfrm>
            <a:prstGeom prst="round2SameRect">
              <a:avLst>
                <a:gd name="adj1" fmla="val 22574"/>
                <a:gd name="adj2" fmla="val 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x-none" altLang="en-US" sz="11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B9625F0-693F-0BD1-D3B2-6FBB4F4B3193}"/>
                </a:ext>
              </a:extLst>
            </p:cNvPr>
            <p:cNvSpPr txBox="1"/>
            <p:nvPr/>
          </p:nvSpPr>
          <p:spPr>
            <a:xfrm>
              <a:off x="2258942" y="1946438"/>
              <a:ext cx="1798708" cy="138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ko-KR" altLang="en-US" sz="1000" b="1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실적</a:t>
              </a:r>
              <a:r>
                <a:rPr lang="en-US" altLang="ko-KR" sz="1000" b="1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lang="ko-KR" altLang="en-US" sz="1000" b="1" spc="-3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latin typeface="맑은 고딕" panose="020B0503020000020004" pitchFamily="50" charset="-127"/>
                  <a:ea typeface="맑은 고딕" panose="020B0503020000020004" pitchFamily="50" charset="-127"/>
                </a:rPr>
                <a:t>업데이트</a:t>
              </a:r>
            </a:p>
          </p:txBody>
        </p:sp>
      </p:grpSp>
      <p:grpSp>
        <p:nvGrpSpPr>
          <p:cNvPr id="65" name="그룹 64">
            <a:extLst>
              <a:ext uri="{FF2B5EF4-FFF2-40B4-BE49-F238E27FC236}">
                <a16:creationId xmlns:a16="http://schemas.microsoft.com/office/drawing/2014/main" id="{EC9AC352-43A0-64D5-461D-2024F1473F52}"/>
              </a:ext>
            </a:extLst>
          </p:cNvPr>
          <p:cNvGrpSpPr/>
          <p:nvPr/>
        </p:nvGrpSpPr>
        <p:grpSpPr>
          <a:xfrm>
            <a:off x="4953409" y="1880881"/>
            <a:ext cx="5363106" cy="270000"/>
            <a:chOff x="5117982" y="1880881"/>
            <a:chExt cx="5519856" cy="270000"/>
          </a:xfrm>
        </p:grpSpPr>
        <p:sp>
          <p:nvSpPr>
            <p:cNvPr id="66" name="양쪽 모서리가 둥근 사각형 84">
              <a:extLst>
                <a:ext uri="{FF2B5EF4-FFF2-40B4-BE49-F238E27FC236}">
                  <a16:creationId xmlns:a16="http://schemas.microsoft.com/office/drawing/2014/main" id="{6E3D3EC9-75F9-83D0-9470-DDEB35CB3E1A}"/>
                </a:ext>
              </a:extLst>
            </p:cNvPr>
            <p:cNvSpPr/>
            <p:nvPr/>
          </p:nvSpPr>
          <p:spPr>
            <a:xfrm>
              <a:off x="5117982" y="1880881"/>
              <a:ext cx="5519856" cy="270000"/>
            </a:xfrm>
            <a:prstGeom prst="round2SameRect">
              <a:avLst>
                <a:gd name="adj1" fmla="val 22574"/>
                <a:gd name="adj2" fmla="val 0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x-none" altLang="en-US" sz="11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World돋움체 Bold" panose="00000800000000000000" pitchFamily="2" charset="-127"/>
                <a:ea typeface="KoPubWorld돋움체 Bold" panose="00000800000000000000" pitchFamily="2" charset="-127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C21886AB-407F-F316-D505-6777D19CA1F2}"/>
                </a:ext>
              </a:extLst>
            </p:cNvPr>
            <p:cNvSpPr txBox="1"/>
            <p:nvPr/>
          </p:nvSpPr>
          <p:spPr>
            <a:xfrm>
              <a:off x="6703794" y="1946438"/>
              <a:ext cx="2348230" cy="138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spcAft>
                  <a:spcPts val="300"/>
                </a:spcAft>
              </a:pPr>
              <a:r>
                <a:rPr lang="en-US" altLang="ko-KR" sz="1000" b="1" dirty="0">
                  <a:ln>
                    <a:solidFill>
                      <a:schemeClr val="bg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Key Issue</a:t>
              </a:r>
              <a:endParaRPr lang="ko-KR" altLang="en-US" sz="100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</a:endParaRPr>
            </a:p>
          </p:txBody>
        </p:sp>
      </p:grpSp>
      <p:sp>
        <p:nvSpPr>
          <p:cNvPr id="68" name="모서리가 둥근 직사각형 77">
            <a:extLst>
              <a:ext uri="{FF2B5EF4-FFF2-40B4-BE49-F238E27FC236}">
                <a16:creationId xmlns:a16="http://schemas.microsoft.com/office/drawing/2014/main" id="{275B633F-679A-4B5E-E7CE-1B1C793A25B2}"/>
              </a:ext>
            </a:extLst>
          </p:cNvPr>
          <p:cNvSpPr/>
          <p:nvPr/>
        </p:nvSpPr>
        <p:spPr>
          <a:xfrm>
            <a:off x="721260" y="3954906"/>
            <a:ext cx="623741" cy="196668"/>
          </a:xfrm>
          <a:prstGeom prst="roundRect">
            <a:avLst>
              <a:gd name="adj" fmla="val 9683"/>
            </a:avLst>
          </a:prstGeom>
          <a:solidFill>
            <a:schemeClr val="bg1"/>
          </a:solidFill>
          <a:ln w="9525"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900" b="1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2F5597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KoPubWorld돋움체 Medium" panose="00000600000000000000" pitchFamily="2" charset="-127"/>
              </a:rPr>
              <a:t>상장</a:t>
            </a:r>
            <a:endParaRPr lang="en-US" altLang="ko-KR" sz="900" b="1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2F5597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Medium" panose="00000600000000000000" pitchFamily="2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0C9351-30C7-1A37-A2E1-B28CE104FCFA}"/>
              </a:ext>
            </a:extLst>
          </p:cNvPr>
          <p:cNvSpPr txBox="1"/>
          <p:nvPr/>
        </p:nvSpPr>
        <p:spPr>
          <a:xfrm>
            <a:off x="1476484" y="2175554"/>
            <a:ext cx="8840031" cy="1620000"/>
          </a:xfrm>
          <a:prstGeom prst="rect">
            <a:avLst/>
          </a:prstGeom>
          <a:solidFill>
            <a:schemeClr val="tx2">
              <a:lumMod val="20000"/>
              <a:lumOff val="8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rtlCol="0" anchor="ctr"/>
          <a:lstStyle>
            <a:defPPr>
              <a:defRPr lang="en-US"/>
            </a:defPPr>
            <a:lvl1pPr marL="171450" marR="0" lvl="0" indent="-72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"/>
              <a:tabLst/>
              <a:defRPr kumimoji="0" sz="110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defRPr>
            </a:lvl1pPr>
          </a:lstStyle>
          <a:p>
            <a:pPr marL="90488" indent="-90488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ko-KR" sz="10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KoPubWorld돋움체 Medium" panose="00000600000000000000" pitchFamily="2" charset="-127"/>
              <a:ea typeface="KoPubWorld돋움체 Medium" panose="00000600000000000000" pitchFamily="2" charset="-127"/>
              <a:cs typeface="KoPubWorld돋움체 Medium" panose="00000600000000000000" pitchFamily="2" charset="-127"/>
            </a:endParaRPr>
          </a:p>
        </p:txBody>
      </p:sp>
      <p:pic>
        <p:nvPicPr>
          <p:cNvPr id="4" name="Picture 248" descr="악세사리">
            <a:extLst>
              <a:ext uri="{FF2B5EF4-FFF2-40B4-BE49-F238E27FC236}">
                <a16:creationId xmlns:a16="http://schemas.microsoft.com/office/drawing/2014/main" id="{98D43362-1FA0-3583-F4F2-52BAD65807DA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21" r="-1100"/>
          <a:stretch/>
        </p:blipFill>
        <p:spPr bwMode="auto">
          <a:xfrm rot="16200000" flipV="1">
            <a:off x="4100916" y="2942719"/>
            <a:ext cx="1597039" cy="10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그룹 11">
            <a:extLst>
              <a:ext uri="{FF2B5EF4-FFF2-40B4-BE49-F238E27FC236}">
                <a16:creationId xmlns:a16="http://schemas.microsoft.com/office/drawing/2014/main" id="{E8DBA533-23E4-15F9-F614-430072FEAD85}"/>
              </a:ext>
            </a:extLst>
          </p:cNvPr>
          <p:cNvGrpSpPr/>
          <p:nvPr/>
        </p:nvGrpSpPr>
        <p:grpSpPr>
          <a:xfrm>
            <a:off x="589779" y="2175554"/>
            <a:ext cx="886706" cy="1619998"/>
            <a:chOff x="665163" y="2594957"/>
            <a:chExt cx="850567" cy="2505366"/>
          </a:xfrm>
        </p:grpSpPr>
        <p:sp>
          <p:nvSpPr>
            <p:cNvPr id="6" name="양쪽 모서리가 둥근 사각형 59">
              <a:extLst>
                <a:ext uri="{FF2B5EF4-FFF2-40B4-BE49-F238E27FC236}">
                  <a16:creationId xmlns:a16="http://schemas.microsoft.com/office/drawing/2014/main" id="{36B6B34D-0D00-1ADB-1963-2A39E0C1415C}"/>
                </a:ext>
              </a:extLst>
            </p:cNvPr>
            <p:cNvSpPr/>
            <p:nvPr/>
          </p:nvSpPr>
          <p:spPr>
            <a:xfrm rot="16200000">
              <a:off x="-162236" y="3422356"/>
              <a:ext cx="2505366" cy="850567"/>
            </a:xfrm>
            <a:prstGeom prst="round2SameRect">
              <a:avLst>
                <a:gd name="adj1" fmla="val 11242"/>
                <a:gd name="adj2" fmla="val 0"/>
              </a:avLst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1400"/>
                </a:lnSpc>
              </a:pPr>
              <a:endParaRPr kumimoji="1" lang="x-none" altLang="en-US" sz="1100" b="1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1676779-1A84-7EAB-C79A-736CFACD517A}"/>
                </a:ext>
              </a:extLst>
            </p:cNvPr>
            <p:cNvSpPr txBox="1"/>
            <p:nvPr/>
          </p:nvSpPr>
          <p:spPr>
            <a:xfrm>
              <a:off x="687768" y="3629852"/>
              <a:ext cx="805356" cy="435572"/>
            </a:xfrm>
            <a:prstGeom prst="rect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defPPr>
                <a:defRPr lang="en-US"/>
              </a:defPPr>
              <a:lvl1pPr algn="ctr">
                <a:defRPr kumimoji="1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>
                <a:lnSpc>
                  <a:spcPts val="1400"/>
                </a:lnSpc>
              </a:pPr>
              <a: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SK</a:t>
              </a:r>
              <a:b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</a:br>
              <a:r>
                <a:rPr lang="ko-KR" altLang="en-US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이노베이션</a:t>
              </a:r>
              <a:endParaRPr lang="en-US" altLang="ko-KR" sz="1000" b="1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</a:endParaRPr>
            </a:p>
            <a:p>
              <a:pPr>
                <a:lnSpc>
                  <a:spcPts val="1400"/>
                </a:lnSpc>
              </a:pPr>
              <a:r>
                <a:rPr lang="en-US" altLang="ko-KR" sz="1000" b="1" dirty="0">
                  <a:ln>
                    <a:solidFill>
                      <a:schemeClr val="bg1">
                        <a:lumMod val="50000"/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맑은 고딕" panose="020B0503020000020004" pitchFamily="50" charset="-127"/>
                </a:rPr>
                <a:t>(2026.03.31)</a:t>
              </a:r>
            </a:p>
          </p:txBody>
        </p:sp>
      </p:grpSp>
      <p:graphicFrame>
        <p:nvGraphicFramePr>
          <p:cNvPr id="8" name="표 14">
            <a:extLst>
              <a:ext uri="{FF2B5EF4-FFF2-40B4-BE49-F238E27FC236}">
                <a16:creationId xmlns:a16="http://schemas.microsoft.com/office/drawing/2014/main" id="{ABDBD02D-A0A6-EF13-A08F-198974FE6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65146"/>
              </p:ext>
            </p:extLst>
          </p:nvPr>
        </p:nvGraphicFramePr>
        <p:xfrm>
          <a:off x="1594422" y="2241804"/>
          <a:ext cx="3128948" cy="1083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2237">
                  <a:extLst>
                    <a:ext uri="{9D8B030D-6E8A-4147-A177-3AD203B41FA5}">
                      <a16:colId xmlns:a16="http://schemas.microsoft.com/office/drawing/2014/main" val="3190433845"/>
                    </a:ext>
                  </a:extLst>
                </a:gridCol>
              </a:tblGrid>
              <a:tr h="29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(</a:t>
                      </a:r>
                      <a:r>
                        <a:rPr lang="ko-KR" altLang="en-US" sz="900" b="1" i="0" kern="12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십억원</a:t>
                      </a:r>
                      <a:r>
                        <a:rPr lang="en-US" altLang="ko-KR" sz="900" b="1" i="0" kern="12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)</a:t>
                      </a:r>
                      <a:endParaRPr lang="ko-KR" altLang="en-US" sz="900" b="1" i="0" kern="12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+mn-ea"/>
                        <a:cs typeface="KoPubWorld돋움체 Medium" panose="00000600000000000000" pitchFamily="2" charset="-127"/>
                      </a:endParaRPr>
                    </a:p>
                  </a:txBody>
                  <a:tcPr marL="36000" marR="36000" marT="36000" marB="360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FY25. 4Q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0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FY26. 1Q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i="1" kern="12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  <a:cs typeface="KoPubWorld돋움체 Medium" panose="00000600000000000000" pitchFamily="2" charset="-127"/>
                        </a:rPr>
                        <a:t>QoQ %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ko-KR" altLang="en-US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매출액</a:t>
                      </a:r>
                      <a:endParaRPr lang="en-US" altLang="ko-KR" sz="9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19,671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24,212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+23.1%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194833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ko-KR" altLang="en-US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영업이익</a:t>
                      </a:r>
                      <a:endParaRPr lang="en-US" altLang="ko-KR" sz="900" b="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295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2,162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+632.9%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931425"/>
                  </a:ext>
                </a:extLst>
              </a:tr>
              <a:tr h="263183">
                <a:tc>
                  <a:txBody>
                    <a:bodyPr/>
                    <a:lstStyle/>
                    <a:p>
                      <a:pPr marL="0" algn="ctr" defTabSz="1036747" rtl="0" eaLnBrk="1" fontAlgn="ctr" latinLnBrk="1" hangingPunct="1"/>
                      <a:r>
                        <a:rPr lang="en-US" altLang="ko-KR" sz="9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EBITDA</a:t>
                      </a:r>
                    </a:p>
                  </a:txBody>
                  <a:tcPr marL="36000" marR="36000" marT="0" marB="7200"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1,124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2,935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wrap="none"/>
                    <a:lstStyle/>
                    <a:p>
                      <a:r>
                        <a:rPr sz="800"/>
                        <a:t>+161.1%</a:t>
                      </a:r>
                    </a:p>
                  </a:txBody>
                  <a:tcPr marL="36000" marR="3600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E10BCDAA-8D38-2E32-788D-49F420632FBF}"/>
              </a:ext>
            </a:extLst>
          </p:cNvPr>
          <p:cNvSpPr txBox="1">
            <a:spLocks/>
          </p:cNvSpPr>
          <p:nvPr/>
        </p:nvSpPr>
        <p:spPr>
          <a:xfrm>
            <a:off x="4980225" y="2227576"/>
            <a:ext cx="1127400" cy="1536387"/>
          </a:xfrm>
          <a:prstGeom prst="rect">
            <a:avLst/>
          </a:prstGeom>
        </p:spPr>
        <p:txBody>
          <a:bodyPr vert="horz" wrap="square" lIns="72000" tIns="0" rIns="36000" bIns="0" rtlCol="0" anchor="ctr" anchorCtr="0">
            <a:noAutofit/>
          </a:bodyPr>
          <a:lstStyle>
            <a:defPPr>
              <a:defRPr lang="ko-KR" sz="800"/>
            </a:defPPr>
            <a:lvl1pPr marL="85725" indent="-85725" defTabSz="1043056" fontAlgn="base" latinLnBrk="0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 kumimoji="1" sz="800">
                <a:latin typeface="+mn-ea"/>
                <a:cs typeface="Arial" panose="020B0604020202020204" pitchFamily="34" charset="0"/>
              </a:defRPr>
            </a:lvl1pPr>
            <a:lvl2pPr marL="266700" indent="-107950" defTabSz="1043056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2pPr>
            <a:lvl3pPr marL="447675" indent="-119063" defTabSz="1043056">
              <a:lnSpc>
                <a:spcPct val="100000"/>
              </a:lnSpc>
              <a:spcBef>
                <a:spcPts val="600"/>
              </a:spcBef>
              <a:buFont typeface="굴림" panose="020B0600000101010101" pitchFamily="50" charset="-127"/>
              <a:buChar char="·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3pPr>
            <a:lvl4pPr marL="1825348" indent="-260764" defTabSz="1043056">
              <a:spcBef>
                <a:spcPct val="20000"/>
              </a:spcBef>
              <a:buFont typeface="Arial" panose="020B0604020202020204" pitchFamily="34" charset="0"/>
              <a:buChar char="–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4pPr>
            <a:lvl5pPr marL="2346876" indent="-260764" defTabSz="1043056">
              <a:spcBef>
                <a:spcPct val="20000"/>
              </a:spcBef>
              <a:buFont typeface="Arial" panose="020B0604020202020204" pitchFamily="34" charset="0"/>
              <a:buChar char="»"/>
              <a:defRPr sz="800">
                <a:latin typeface="굴림" panose="020B0600000101010101" pitchFamily="50" charset="-127"/>
                <a:ea typeface="굴림" panose="020B0600000101010101" pitchFamily="50" charset="-127"/>
                <a:cs typeface="Arial" panose="020B0604020202020204" pitchFamily="34" charset="0"/>
              </a:defRPr>
            </a:lvl5pPr>
            <a:lvl6pPr marL="2868404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6pPr>
            <a:lvl7pPr marL="3389932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7pPr>
            <a:lvl8pPr marL="3911460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8pPr>
            <a:lvl9pPr marL="4432988" indent="-260764" defTabSz="1043056">
              <a:spcBef>
                <a:spcPct val="20000"/>
              </a:spcBef>
              <a:buFont typeface="Arial" panose="020B0604020202020204" pitchFamily="34" charset="0"/>
              <a:buChar char="•"/>
              <a:defRPr sz="800"/>
            </a:lvl9pPr>
          </a:lstStyle>
          <a:p>
            <a:pPr marL="92075" indent="-84138">
              <a:lnSpc>
                <a:spcPct val="110000"/>
              </a:lnSpc>
              <a:spcAft>
                <a:spcPts val="300"/>
              </a:spcAft>
            </a:pPr>
            <a:r>
              <a:rPr lang="ko-KR" altLang="en-US" dirty="0" sz="800"/>
              <a:t>매출액은 QoQ 23.1% 증가했다. (출처: 하나증권 p.2)</a:t>
            </a:r>
          </a:p>
          <a:p>
            <a:pPr marL="92075" indent="-84138">
              <a:lnSpc>
                <a:spcPct val="110000"/>
              </a:lnSpc>
              <a:spcAft>
                <a:spcPts val="300"/>
              </a:spcAft>
            </a:pPr>
            <a:r>
              <a:rPr lang="ko-KR" altLang="en-US" dirty="0" sz="800"/>
              <a:t>영업이익은 QoQ 632.9% 증가했다. (출처: 하나증권 p.2)</a:t>
            </a:r>
          </a:p>
        </p:txBody>
      </p:sp>
      <p:pic>
        <p:nvPicPr>
          <p:cNvPr id="10" name="Picture 248" descr="악세사리">
            <a:extLst>
              <a:ext uri="{FF2B5EF4-FFF2-40B4-BE49-F238E27FC236}">
                <a16:creationId xmlns:a16="http://schemas.microsoft.com/office/drawing/2014/main" id="{46F7F6B3-5B5E-2233-D5FD-2797FE66B62E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21" r="-1100"/>
          <a:stretch/>
        </p:blipFill>
        <p:spPr bwMode="auto">
          <a:xfrm rot="16200000" flipV="1">
            <a:off x="4100916" y="2941796"/>
            <a:ext cx="1597039" cy="10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양쪽 모서리가 둥근 사각형 65">
            <a:extLst>
              <a:ext uri="{FF2B5EF4-FFF2-40B4-BE49-F238E27FC236}">
                <a16:creationId xmlns:a16="http://schemas.microsoft.com/office/drawing/2014/main" id="{43ABE681-BC95-D158-0684-60B421A3B7F9}"/>
              </a:ext>
            </a:extLst>
          </p:cNvPr>
          <p:cNvSpPr/>
          <p:nvPr/>
        </p:nvSpPr>
        <p:spPr>
          <a:xfrm rot="16200000">
            <a:off x="2217319" y="2765350"/>
            <a:ext cx="285918" cy="1548000"/>
          </a:xfrm>
          <a:prstGeom prst="round2SameRect">
            <a:avLst>
              <a:gd name="adj1" fmla="val 11242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0" tIns="0" rIns="0" bIns="0" rtlCol="0" anchor="ctr"/>
          <a:lstStyle/>
          <a:p>
            <a:pPr algn="ctr">
              <a:lnSpc>
                <a:spcPct val="80000"/>
              </a:lnSpc>
            </a:pPr>
            <a:endParaRPr kumimoji="1" lang="x-none" altLang="en-US" sz="85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Bold" panose="00000800000000000000" pitchFamily="2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3F7E2A-DD83-9DED-89AA-609357EBF79D}"/>
              </a:ext>
            </a:extLst>
          </p:cNvPr>
          <p:cNvSpPr txBox="1"/>
          <p:nvPr/>
        </p:nvSpPr>
        <p:spPr>
          <a:xfrm>
            <a:off x="1694657" y="3398567"/>
            <a:ext cx="1331243" cy="2815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en-US"/>
            </a:defPPr>
            <a:lvl1pPr algn="ctr">
              <a:defRPr kumimoji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kumimoji="0" lang="ko-KR" altLang="en-US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투자금액</a:t>
            </a:r>
            <a:r>
              <a:rPr kumimoji="0" lang="en-US" altLang="ko-KR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/</a:t>
            </a:r>
            <a:r>
              <a:rPr kumimoji="0" lang="ko-KR" altLang="en-US" sz="850" b="1" dirty="0">
                <a:solidFill>
                  <a:prstClr val="white"/>
                </a:solidFill>
                <a:latin typeface="맑은 고딕" panose="020B0503020000020004" pitchFamily="50" charset="-127"/>
              </a:rPr>
              <a:t>지분율</a:t>
            </a:r>
          </a:p>
        </p:txBody>
      </p:sp>
      <p:sp>
        <p:nvSpPr>
          <p:cNvPr id="24" name="모서리가 둥근 직사각형 67">
            <a:extLst>
              <a:ext uri="{FF2B5EF4-FFF2-40B4-BE49-F238E27FC236}">
                <a16:creationId xmlns:a16="http://schemas.microsoft.com/office/drawing/2014/main" id="{22B73DCB-B7A3-0A12-4257-7088986870FA}"/>
              </a:ext>
            </a:extLst>
          </p:cNvPr>
          <p:cNvSpPr/>
          <p:nvPr/>
        </p:nvSpPr>
        <p:spPr>
          <a:xfrm>
            <a:off x="3170195" y="3391464"/>
            <a:ext cx="1548000" cy="28591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x-none" altLang="en-US" sz="85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Bold" panose="00000800000000000000" pitchFamily="2" charset="-127"/>
            </a:endParaRPr>
            <a:r>
              <a:rPr kumimoji="1" lang="en-US" altLang="ko-KR" sz="850" b="1" dirty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맑은 고딕" panose="020B0503020000020004" pitchFamily="50" charset="-127"/>
                <a:cs typeface="KoPubWorld돋움체 Bold" panose="00000800000000000000" pitchFamily="2" charset="-127"/>
              </a:rPr>
              <a:t>illustrative</a:t>
            </a:r>
          </a:p>
        </p:txBody>
      </p:sp>
      <p:cxnSp>
        <p:nvCxnSpPr>
          <p:cNvPr id="25" name="직선 화살표 연결선 61">
            <a:extLst>
              <a:ext uri="{FF2B5EF4-FFF2-40B4-BE49-F238E27FC236}">
                <a16:creationId xmlns:a16="http://schemas.microsoft.com/office/drawing/2014/main" id="{33C13E6F-4D7D-958C-76AE-A2CA821EC1D7}"/>
              </a:ext>
            </a:extLst>
          </p:cNvPr>
          <p:cNvCxnSpPr/>
          <p:nvPr/>
        </p:nvCxnSpPr>
        <p:spPr>
          <a:xfrm>
            <a:off x="1593823" y="3393981"/>
            <a:ext cx="313200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모서리가 둥근 직사각형 77">
            <a:extLst>
              <a:ext uri="{FF2B5EF4-FFF2-40B4-BE49-F238E27FC236}">
                <a16:creationId xmlns:a16="http://schemas.microsoft.com/office/drawing/2014/main" id="{D467D2A2-5AC4-78B5-7778-5817DC29AAF4}"/>
              </a:ext>
            </a:extLst>
          </p:cNvPr>
          <p:cNvSpPr/>
          <p:nvPr/>
        </p:nvSpPr>
        <p:spPr>
          <a:xfrm>
            <a:off x="721260" y="2299982"/>
            <a:ext cx="623741" cy="196668"/>
          </a:xfrm>
          <a:prstGeom prst="roundRect">
            <a:avLst>
              <a:gd name="adj" fmla="val 9683"/>
            </a:avLst>
          </a:prstGeom>
          <a:solidFill>
            <a:schemeClr val="bg1"/>
          </a:solidFill>
          <a:ln w="9525">
            <a:solidFill>
              <a:srgbClr val="2F559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ko-KR" altLang="en-US" sz="900" b="1" dirty="0">
                <a:ln>
                  <a:solidFill>
                    <a:schemeClr val="bg1">
                      <a:lumMod val="50000"/>
                      <a:alpha val="0"/>
                    </a:schemeClr>
                  </a:solidFill>
                </a:ln>
                <a:solidFill>
                  <a:srgbClr val="2F5597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KoPubWorld돋움체 Medium" panose="00000600000000000000" pitchFamily="2" charset="-127"/>
              </a:rPr>
              <a:t>상장</a:t>
            </a:r>
            <a:endParaRPr lang="en-US" altLang="ko-KR" sz="900" b="1" dirty="0">
              <a:ln>
                <a:solidFill>
                  <a:schemeClr val="bg1">
                    <a:lumMod val="50000"/>
                    <a:alpha val="0"/>
                  </a:schemeClr>
                </a:solidFill>
              </a:ln>
              <a:solidFill>
                <a:srgbClr val="2F5597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KoPubWorld돋움체 Medium" panose="00000600000000000000" pitchFamily="2" charset="-127"/>
            </a:endParaRP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00424635-25D1-D9EA-8B6D-E8E25C575A11}"/>
              </a:ext>
            </a:extLst>
          </p:cNvPr>
          <p:cNvSpPr/>
          <p:nvPr/>
        </p:nvSpPr>
        <p:spPr>
          <a:xfrm>
            <a:off x="6143625" y="2638425"/>
            <a:ext cx="2552700" cy="8544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illustrative</a:t>
            </a:r>
            <a:endParaRPr lang="ko-KR" altLang="en-US" dirty="0"/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647BA81F-BF72-7830-0D60-B9E83DD982BC}"/>
              </a:ext>
            </a:extLst>
          </p:cNvPr>
          <p:cNvSpPr/>
          <p:nvPr/>
        </p:nvSpPr>
        <p:spPr>
          <a:xfrm>
            <a:off x="6143625" y="4224715"/>
            <a:ext cx="2552700" cy="8544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illustrative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0055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120886</TotalTime>
  <Words>284</Words>
  <Application>Microsoft Office PowerPoint</Application>
  <PresentationFormat>사용자 지정</PresentationFormat>
  <Paragraphs>60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HY헤드라인M</vt:lpstr>
      <vt:lpstr>KoPubWorld돋움체 Bold</vt:lpstr>
      <vt:lpstr>KoPubWorld돋움체 Medium</vt:lpstr>
      <vt:lpstr>맑은 고딕</vt:lpstr>
      <vt:lpstr>Arial</vt:lpstr>
      <vt:lpstr>Calibri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진선 정</dc:creator>
  <cp:lastModifiedBy>Isaac Hwang</cp:lastModifiedBy>
  <cp:revision>6143</cp:revision>
  <cp:lastPrinted>2026-01-14T07:28:17Z</cp:lastPrinted>
  <dcterms:created xsi:type="dcterms:W3CDTF">2023-05-15T10:52:00Z</dcterms:created>
  <dcterms:modified xsi:type="dcterms:W3CDTF">2026-06-11T09:26:49Z</dcterms:modified>
</cp:coreProperties>
</file>